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281" r:id="rId2"/>
    <p:sldId id="277" r:id="rId3"/>
    <p:sldId id="286" r:id="rId4"/>
    <p:sldId id="279" r:id="rId5"/>
    <p:sldId id="280" r:id="rId6"/>
    <p:sldId id="285" r:id="rId7"/>
    <p:sldId id="284" r:id="rId8"/>
    <p:sldId id="282" r:id="rId9"/>
    <p:sldId id="283" r:id="rId1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BF3"/>
    <a:srgbClr val="F1F8EC"/>
    <a:srgbClr val="FFFFFF"/>
    <a:srgbClr val="008000"/>
    <a:srgbClr val="336600"/>
    <a:srgbClr val="73B442"/>
    <a:srgbClr val="F88614"/>
    <a:srgbClr val="2E5C00"/>
    <a:srgbClr val="742700"/>
    <a:srgbClr val="4D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8841" autoAdjust="0"/>
  </p:normalViewPr>
  <p:slideViewPr>
    <p:cSldViewPr>
      <p:cViewPr>
        <p:scale>
          <a:sx n="110" d="100"/>
          <a:sy n="110" d="100"/>
        </p:scale>
        <p:origin x="-1776" y="-24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731" y="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8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731" y="943078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7DF211C3-B9BF-407D-A756-C0B853FDA3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0423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731" y="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15" y="4715391"/>
            <a:ext cx="5440048" cy="44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8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731" y="9430780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C7DEA19-2075-4F98-BB8F-40E28BBBC8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36117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F113A.4F89CCC0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 bwMode="auto">
          <a:xfrm>
            <a:off x="85743" y="6239089"/>
            <a:ext cx="1188132" cy="596598"/>
          </a:xfrm>
          <a:prstGeom prst="rect">
            <a:avLst/>
          </a:prstGeom>
          <a:solidFill>
            <a:schemeClr val="bg1"/>
          </a:solidFill>
          <a:ln w="9525" cap="rnd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82946" name="Рисунок 1" descr="Logo_green gold_EPS"/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92" y="6297407"/>
            <a:ext cx="2267744" cy="55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45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95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027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86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Line 15"/>
          <p:cNvSpPr>
            <a:spLocks noChangeShapeType="1"/>
          </p:cNvSpPr>
          <p:nvPr userDrawn="1"/>
        </p:nvSpPr>
        <p:spPr bwMode="auto">
          <a:xfrm>
            <a:off x="250825" y="765175"/>
            <a:ext cx="8713788" cy="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199"/>
          <p:cNvSpPr>
            <a:spLocks noChangeArrowheads="1"/>
          </p:cNvSpPr>
          <p:nvPr userDrawn="1"/>
        </p:nvSpPr>
        <p:spPr bwMode="auto">
          <a:xfrm>
            <a:off x="1042988" y="188913"/>
            <a:ext cx="6985000" cy="487362"/>
          </a:xfrm>
          <a:prstGeom prst="rect">
            <a:avLst/>
          </a:prstGeom>
          <a:solidFill>
            <a:srgbClr val="00808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62000" anchor="ctr"/>
          <a:lstStyle>
            <a:lvl1pPr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ko-KR" sz="1600" b="1" dirty="0">
              <a:solidFill>
                <a:schemeClr val="bg1"/>
              </a:solidFill>
              <a:latin typeface="Arial" pitchFamily="34" charset="0"/>
              <a:ea typeface="Gulim" pitchFamily="34" charset="-127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88914"/>
            <a:ext cx="6985000" cy="487362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10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8417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37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8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2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42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5022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6987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cid:image001.jpg@01CF113A.4F89CCC0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auto">
          <a:xfrm>
            <a:off x="85743" y="6239089"/>
            <a:ext cx="1188132" cy="596598"/>
          </a:xfrm>
          <a:prstGeom prst="rect">
            <a:avLst/>
          </a:prstGeom>
          <a:solidFill>
            <a:schemeClr val="bg1"/>
          </a:solidFill>
          <a:ln w="9525" cap="rnd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3" name="Рисунок 1" descr="Logo_green gold_EPS"/>
          <p:cNvPicPr>
            <a:picLocks noChangeAspect="1" noChangeArrowheads="1"/>
          </p:cNvPicPr>
          <p:nvPr userDrawn="1"/>
        </p:nvPicPr>
        <p:blipFill>
          <a:blip r:embed="rId16" r:link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92" y="6297407"/>
            <a:ext cx="2267744" cy="55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FreeSet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FreeSet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FreeSet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FreeSet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5D8787"/>
          </a:solidFill>
          <a:latin typeface="FreeSet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5D8787"/>
          </a:solidFill>
          <a:latin typeface="FreeSet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5D8787"/>
          </a:solidFill>
          <a:latin typeface="FreeSet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5D8787"/>
          </a:solidFill>
          <a:latin typeface="FreeSe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449" y="1844824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cs typeface="Tahoma" pitchFamily="34" charset="0"/>
              </a:rPr>
              <a:t>Учетная регистрация валютных договоров по движению капитала</a:t>
            </a:r>
            <a:br>
              <a:rPr lang="ru-RU" b="1" dirty="0">
                <a:cs typeface="Tahoma" pitchFamily="34" charset="0"/>
              </a:rPr>
            </a:br>
            <a:r>
              <a:rPr lang="ru-RU" b="1" dirty="0">
                <a:cs typeface="Tahoma" pitchFamily="34" charset="0"/>
              </a:rPr>
              <a:t/>
            </a:r>
            <a:br>
              <a:rPr lang="ru-RU" b="1" dirty="0">
                <a:cs typeface="Tahoma" pitchFamily="34" charset="0"/>
              </a:rPr>
            </a:br>
            <a:r>
              <a:rPr lang="ru-RU" b="1" dirty="0">
                <a:cs typeface="Tahoma" pitchFamily="34" charset="0"/>
              </a:rPr>
              <a:t>Уведомление о счетах в иностранных банках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7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83568" y="365126"/>
            <a:ext cx="8064895" cy="93963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latin typeface="Calibri Light" panose="020F03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движения капитала -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575556" y="1448780"/>
            <a:ext cx="8172908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mbol" pitchFamily="18" charset="2"/>
              <a:buNone/>
              <a:tabLst/>
              <a:defRPr/>
            </a:pPr>
            <a:r>
              <a:rPr lang="en-US" sz="1400" b="1" dirty="0" err="1">
                <a:solidFill>
                  <a:sysClr val="window" lastClr="FFFFFF"/>
                </a:solidFill>
                <a:latin typeface="Calibri" panose="020F0502020204030204"/>
              </a:rPr>
              <a:t> </a:t>
            </a:r>
            <a:r>
              <a:rPr kumimoji="0" lang="ru-RU" sz="1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это валютные  операции между резидентами РК и нерезидентами РК, предусматривающие:</a:t>
            </a:r>
            <a:endParaRPr kumimoji="0" lang="en-US" sz="1400" b="1" i="0" u="sng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mbol" pitchFamily="18" charset="2"/>
              <a:buNone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финансовые займы;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2. участие в капитале;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3. операции с ценными бумагами, долями участия и производными финансовыми инструментами;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4. приобретение права собственности на недвижимость*;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5. приобретение полностью исключительных прав на объекты интеллектуальной собственности;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6. передачу денег и иного имущества во исполнение обязательств участника совместной деятельности, а также в доверительное управление, траст;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7. передачу денег и финансовых инструментов профессиональным участникам рынка ценных бумаг, осуществляющим валютные операции по поручениям клиентов, на счета </a:t>
            </a: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для учета и хранения денег, принадлежащих клиентам;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8. безвозмездную передачу денег и иных валютных ценностей*.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5265204"/>
            <a:ext cx="8064896" cy="867930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marL="400050" marR="0" lvl="1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4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* операции </a:t>
            </a:r>
            <a:r>
              <a:rPr kumimoji="0" lang="ru-RU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физ. лиц-резидентов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связанные с приобретением права собственности на недвижимость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а также    безвозмездной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передачей денег и иных валютных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ценностей не подлежат учетной регистрации.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0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23728" y="5195494"/>
            <a:ext cx="55086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14350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учетной регистрации </a:t>
            </a:r>
            <a:r>
              <a:rPr lang="ru-RU" sz="1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НБ - 5 </a:t>
            </a:r>
            <a:r>
              <a:rPr lang="ru-RU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514350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514350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сроков влечет на резидента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административную 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5" descr="w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300395"/>
            <a:ext cx="431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759343"/>
              </p:ext>
            </p:extLst>
          </p:nvPr>
        </p:nvGraphicFramePr>
        <p:xfrm>
          <a:off x="1007604" y="1691740"/>
          <a:ext cx="6948772" cy="612068"/>
        </p:xfrm>
        <a:graphic>
          <a:graphicData uri="http://schemas.openxmlformats.org/drawingml/2006/table">
            <a:tbl>
              <a:tblPr firstRow="1" bandRow="1"/>
              <a:tblGrid>
                <a:gridCol w="6948772"/>
              </a:tblGrid>
              <a:tr h="6120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до начала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исполнения обязательств по ВД любой из его сторон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269032"/>
              </p:ext>
            </p:extLst>
          </p:nvPr>
        </p:nvGraphicFramePr>
        <p:xfrm>
          <a:off x="1007604" y="2231800"/>
          <a:ext cx="6948772" cy="1371600"/>
        </p:xfrm>
        <a:graphic>
          <a:graphicData uri="http://schemas.openxmlformats.org/drawingml/2006/table">
            <a:tbl>
              <a:tblPr firstRow="1" bandRow="1"/>
              <a:tblGrid>
                <a:gridCol w="3474386"/>
                <a:gridCol w="3474386"/>
              </a:tblGrid>
              <a:tr h="13375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случае уступки требования или перевода долга, безвозмездной передачи, наследования, по решению суда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не позднее 60 календарных дней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со дня возникновения такого требования (долга), но до начала исполнения обязательств по возникшему требованию (долгу) любой из его сторон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679417"/>
              </p:ext>
            </p:extLst>
          </p:nvPr>
        </p:nvGraphicFramePr>
        <p:xfrm>
          <a:off x="1007604" y="3563948"/>
          <a:ext cx="6948772" cy="1584960"/>
        </p:xfrm>
        <a:graphic>
          <a:graphicData uri="http://schemas.openxmlformats.org/drawingml/2006/table">
            <a:tbl>
              <a:tblPr firstRow="1" bandRow="1"/>
              <a:tblGrid>
                <a:gridCol w="3474386"/>
                <a:gridCol w="3474386"/>
              </a:tblGrid>
              <a:tr h="1431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случае перехода права собственности на недвижимость за границей, на долю в капитале юридического лица-нерезидента в результате приобретения у резидента, безвозмездной передачи, наследования, по решению суда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не позднее 60 календарных дней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со дня перехода права собственности, но до отчуждения такого права собственности.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47564" y="289679"/>
            <a:ext cx="77408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 обращается за получением учетного номера (далее - УН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филиал Национального Банка РК по месту постоянного проживания (для физ. лица) либо нахождения (для </a:t>
            </a:r>
            <a:r>
              <a:rPr lang="ru-RU" sz="1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юл</a:t>
            </a: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лица):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0371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838200" y="365125"/>
            <a:ext cx="77302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Учетной регистрации подлежит валютный договор по движению капитала, в рамках которого предусмотрено:</a:t>
            </a: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838200" y="2132857"/>
            <a:ext cx="2905708" cy="1656184"/>
          </a:xfrm>
          <a:prstGeom prst="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Поступление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имущества (денег) в РК на сумму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500 тысяч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$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в эквиваленте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88888" y="2132858"/>
            <a:ext cx="2927528" cy="1656183"/>
          </a:xfrm>
          <a:prstGeom prst="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Передача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имущества (денег) из РК на сумму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500 тысяч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$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в эквиваленте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663789" y="1343377"/>
            <a:ext cx="1728191" cy="71747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4" name="Прямая со стрелкой 13"/>
          <p:cNvCxnSpPr/>
          <p:nvPr/>
        </p:nvCxnSpPr>
        <p:spPr>
          <a:xfrm>
            <a:off x="4391980" y="1343377"/>
            <a:ext cx="1800200" cy="71747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15" name="Прямоугольник 14"/>
          <p:cNvSpPr/>
          <p:nvPr/>
        </p:nvSpPr>
        <p:spPr>
          <a:xfrm>
            <a:off x="1367643" y="4128619"/>
            <a:ext cx="721110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Если в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валютный договор</a:t>
            </a:r>
            <a:r>
              <a:rPr lang="ru-RU" altLang="ru-RU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(далее - ВД) по движению капитала на дату его</a:t>
            </a:r>
            <a:r>
              <a:rPr lang="ru-RU" alt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подписания </a:t>
            </a:r>
            <a:r>
              <a:rPr lang="ru-RU" altLang="ru-RU" sz="1600" b="1" u="sng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указана сумма договора</a:t>
            </a:r>
            <a:r>
              <a:rPr lang="ru-RU" altLang="ru-RU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u-RU" alt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 ВД рассматривается </a:t>
            </a:r>
            <a:r>
              <a:rPr lang="ru-RU" altLang="ru-RU" sz="1600" b="1" u="sng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 договор, подлежащий учетной регистрации</a:t>
            </a:r>
            <a:r>
              <a:rPr lang="ru-RU" altLang="ru-RU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</a:b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38200" y="5236684"/>
            <a:ext cx="80542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УН, дата его присвоения указываются на первом листе оригинала или копии ВД по движению капитала с заверением подписью уполномоченного работника и печатью филиала НБ.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Picture 5" descr="w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29100"/>
            <a:ext cx="431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00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06718" y="512676"/>
            <a:ext cx="7766248" cy="975643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ru-RU" sz="67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нового УН по валютному договору по  движению капитала необходимо при изменении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ru-RU" sz="3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87524" y="1825625"/>
            <a:ext cx="8280000" cy="38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marR="0" lvl="1" indent="-228600" algn="l" defTabSz="914400" rtl="0" eaLnBrk="1" fontAlgn="auto" latinLnBrk="0" hangingPunct="1">
              <a:lnSpc>
                <a:spcPct val="17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валюты ВД;</a:t>
            </a:r>
          </a:p>
          <a:p>
            <a:pPr marL="685800" marR="0" lvl="1" indent="-228600" algn="l" defTabSz="914400" rtl="0" eaLnBrk="1" fontAlgn="auto" latinLnBrk="0" hangingPunct="1">
              <a:lnSpc>
                <a:spcPct val="17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участников ВД – перемена лиц в требованиях или обязательствах резидента;</a:t>
            </a:r>
          </a:p>
          <a:p>
            <a:pPr marL="685800" marR="0" lvl="1" indent="-228600" algn="l" defTabSz="914400" rtl="0" eaLnBrk="1" fontAlgn="auto" latinLnBrk="0" hangingPunct="1">
              <a:lnSpc>
                <a:spcPct val="17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предмета ВД – переклассификация операции движения капитала/изменение формы отчета;</a:t>
            </a:r>
          </a:p>
          <a:p>
            <a:pPr marL="685800" marR="0" lvl="1" indent="-228600" algn="just" defTabSz="914400" rtl="0" eaLnBrk="1" fontAlgn="auto" latinLnBrk="0" hangingPunct="1">
              <a:lnSpc>
                <a:spcPct val="17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идентификационных данных нерезидентов-участников ВД – ФИО, наименование, страны проживания /регистрации;</a:t>
            </a:r>
          </a:p>
          <a:p>
            <a:pPr marL="685800" marR="0" lvl="1" indent="-228600" algn="l" defTabSz="914400" rtl="0" eaLnBrk="1" fontAlgn="auto" latinLnBrk="0" hangingPunct="1">
              <a:lnSpc>
                <a:spcPct val="17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места постоянного проживания (нахождения) резидента – передислокация в другую область, город.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4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19572" y="365126"/>
            <a:ext cx="7668852" cy="75961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ВД по движению капитала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учетной регистрации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: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11559" y="1932531"/>
            <a:ext cx="3996445" cy="2252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ru-RU" altLang="ru-RU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об изменении условий ВД или иных сведений, в результате чего сумма ВД устанавливается </a:t>
            </a:r>
            <a:r>
              <a:rPr kumimoji="0" lang="en-US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500 000 $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или ВД не подлежит учетной регистрации в соответствии с пунктом 17 Правил;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…  об отсутствии исполнения обязательств сторонами по ВД с истекшим сроком действия;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…  о полном прекращении обязательств между сторонами;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…  о завершении владения активом;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4752020" y="1932531"/>
            <a:ext cx="4068452" cy="20725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ru-RU" altLang="ru-RU" sz="1400" dirty="0" smtClean="0">
                <a:solidFill>
                  <a:prstClr val="black"/>
                </a:solidFill>
                <a:latin typeface="Calibri" panose="020F0502020204030204"/>
              </a:rPr>
              <a:t>… о смерти, объявлении умершим, признании недееспособным или ограниченно дееспособным физ. лица-нерезидента, ликвидации юр. лица-нерезидента, являющегося стороной ВД по движению капитала*;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… об изменении резидентства стороны ВД по движению капитала, в результате которого операции по договору не будут являться операциями движения капитала*;</a:t>
            </a:r>
          </a:p>
          <a:p>
            <a:pPr fontAlgn="auto">
              <a:spcAft>
                <a:spcPts val="0"/>
              </a:spcAft>
            </a:pPr>
            <a:endParaRPr lang="ru-RU" altLang="ru-RU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306" y="5769260"/>
            <a:ext cx="81541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altLang="ru-RU" sz="1200" dirty="0">
                <a:solidFill>
                  <a:prstClr val="black"/>
                </a:solidFill>
                <a:latin typeface="Calibri" panose="020F0502020204030204"/>
              </a:rPr>
              <a:t>*  в данных случаях резидент вместе с письменным сообщением предоставляет копии подтверждающих документов.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3549" y="1268760"/>
            <a:ext cx="7884875" cy="663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присвоении нового УН;</a:t>
            </a: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получения НБ письменного сообщения резидента: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2260" y="4201340"/>
            <a:ext cx="7740859" cy="1328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внесения сведений в Национальный реестр бизнес-идентификационных номеров о прекращении деятельности юр. лица-резидента;</a:t>
            </a:r>
          </a:p>
          <a:p>
            <a:pPr marL="22860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документа гос. органа или иного уполномоченного органа о смерти, объявлении умершим, признании недееспособным или ограниченно дееспособным физ. лица-резидента и отсутствия правопреемника.</a:t>
            </a:r>
          </a:p>
        </p:txBody>
      </p:sp>
    </p:spTree>
    <p:extLst>
      <p:ext uri="{BB962C8B-B14F-4D97-AF65-F5344CB8AC3E}">
        <p14:creationId xmlns:p14="http://schemas.microsoft.com/office/powerpoint/2010/main" val="32341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611560" y="365126"/>
            <a:ext cx="7704856" cy="692895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счетах в иностранных банках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838200" y="1201226"/>
            <a:ext cx="5457956" cy="4975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15917" y="1376772"/>
            <a:ext cx="3420380" cy="1223962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361950" marR="0" lvl="1" indent="-180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банковские счета ЮЛ-резидентов в иностранном банке </a:t>
            </a:r>
          </a:p>
          <a:p>
            <a:pPr marL="361950" marR="0" lvl="1" indent="-180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неаллокированные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металлические счета ЮЛ-резидентов в иностранном банке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12469" y="3068960"/>
            <a:ext cx="3423828" cy="1338395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361950" marR="0" lvl="1" indent="-180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физические лица </a:t>
            </a:r>
          </a:p>
          <a:p>
            <a:pPr marL="361950" marR="0" lvl="1" indent="-180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филиалы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(представительства) иностранных организаций </a:t>
            </a:r>
          </a:p>
          <a:p>
            <a:pPr marL="361950" marR="0" lvl="1" indent="-180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участники МФЦА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838201" y="3122521"/>
            <a:ext cx="2078440" cy="1129805"/>
          </a:xfrm>
          <a:prstGeom prst="rect">
            <a:avLst/>
          </a:prstGeom>
        </p:spPr>
        <p:txBody>
          <a:bodyPr vert="horz" wrap="square" lIns="18000" tIns="10799" rIns="0" bIns="10799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5B9BD5">
                  <a:lumMod val="75000"/>
                </a:srgbClr>
              </a:buClr>
              <a:buFont typeface="Arial" panose="020B0604020202020204" pitchFamily="34" charset="0"/>
              <a:buNone/>
              <a:defRPr/>
            </a:pPr>
            <a:r>
              <a:rPr lang="ru-RU" sz="2000" dirty="0" smtClean="0">
                <a:solidFill>
                  <a:prstClr val="black"/>
                </a:solidFill>
                <a:latin typeface="Calibri" panose="020F0502020204030204"/>
                <a:cs typeface="Arial" pitchFamily="34" charset="0"/>
              </a:rPr>
              <a:t>Не уведомляют о счетах в иностранных банках: </a:t>
            </a:r>
            <a:endParaRPr lang="en-US" sz="2000" i="1" dirty="0">
              <a:solidFill>
                <a:srgbClr val="4D4D4D"/>
              </a:solidFill>
              <a:latin typeface="Calibri" panose="020F0502020204030204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838201" y="1520788"/>
            <a:ext cx="1808484" cy="575807"/>
          </a:xfrm>
          <a:prstGeom prst="rect">
            <a:avLst/>
          </a:prstGeom>
        </p:spPr>
        <p:txBody>
          <a:bodyPr vert="horz" wrap="square" lIns="18000" tIns="10799" rIns="0" bIns="10799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prstClr val="black"/>
                </a:solidFill>
                <a:latin typeface="Calibri" panose="020F0502020204030204"/>
              </a:rPr>
              <a:t>Уведомлению подлежат: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065812" y="5281827"/>
            <a:ext cx="4976372" cy="52228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Срок обращения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 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до проведения операций с использованием данного счета</a:t>
            </a:r>
          </a:p>
        </p:txBody>
      </p:sp>
      <p:pic>
        <p:nvPicPr>
          <p:cNvPr id="17" name="Picture 5" descr="w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5329452"/>
            <a:ext cx="48144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51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838200" y="365125"/>
            <a:ext cx="7904726" cy="728569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Уведомление о счетах в иностранных банках: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838200" y="2924175"/>
            <a:ext cx="3049724" cy="2917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наименования иностранного банка;</a:t>
            </a:r>
          </a:p>
          <a:p>
            <a:pPr marL="5715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 места нахождения резидента – при передислокации в другую область, город республиканского значения, столицу.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Объект 5"/>
          <p:cNvSpPr txBox="1">
            <a:spLocks/>
          </p:cNvSpPr>
          <p:nvPr/>
        </p:nvSpPr>
        <p:spPr>
          <a:xfrm>
            <a:off x="5076056" y="2996952"/>
            <a:ext cx="3816424" cy="3252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при присвоении нового УН;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 после получения НБ письменного сообщения юр. лица-резидента о закрытии счета;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 внесения записи в Национальный реестр бизнес-идентификационных номеров о прекращении деятельности юр. лица-резидента;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после получения НБ сообщения юр. лица-резидента о ликвидации иностранного банка.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838201" y="1396176"/>
            <a:ext cx="2977716" cy="1600775"/>
          </a:xfrm>
          <a:prstGeom prst="downArrowCallout">
            <a:avLst/>
          </a:prstGeom>
          <a:solidFill>
            <a:srgbClr val="F6FBF3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8201" y="1396176"/>
            <a:ext cx="29057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u="sng" dirty="0" smtClean="0">
                <a:solidFill>
                  <a:prstClr val="black"/>
                </a:solidFill>
                <a:latin typeface="Calibri" panose="020F0502020204030204"/>
              </a:rPr>
              <a:t>Получение нового УН </a:t>
            </a: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endParaRPr lang="en-US" altLang="ru-RU" dirty="0" smtClean="0">
              <a:solidFill>
                <a:prstClr val="black"/>
              </a:solidFill>
              <a:latin typeface="Calibri" panose="020F050202020403020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>требуется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>при изменении:</a:t>
            </a:r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5184068" y="1396176"/>
            <a:ext cx="3492388" cy="1600776"/>
          </a:xfrm>
          <a:prstGeom prst="downArrowCallout">
            <a:avLst/>
          </a:prstGeom>
          <a:solidFill>
            <a:srgbClr val="F6FBF3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Текст 4"/>
          <p:cNvSpPr txBox="1">
            <a:spLocks/>
          </p:cNvSpPr>
          <p:nvPr/>
        </p:nvSpPr>
        <p:spPr>
          <a:xfrm>
            <a:off x="5184068" y="1396176"/>
            <a:ext cx="3420380" cy="7894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prstClr val="black"/>
                </a:solidFill>
                <a:latin typeface="Calibri" panose="020F0502020204030204"/>
              </a:rPr>
              <a:t>Счет в иностранном банке </a:t>
            </a:r>
            <a:r>
              <a:rPr lang="ru-RU" altLang="ru-RU" sz="2000" u="sng" dirty="0" smtClean="0">
                <a:solidFill>
                  <a:prstClr val="black"/>
                </a:solidFill>
                <a:latin typeface="Calibri" panose="020F0502020204030204"/>
              </a:rPr>
              <a:t>снимается с учетной регистрации</a:t>
            </a:r>
            <a:r>
              <a:rPr lang="ru-RU" altLang="ru-RU" sz="2000" dirty="0" smtClean="0">
                <a:solidFill>
                  <a:prstClr val="black"/>
                </a:solidFill>
                <a:latin typeface="Calibri" panose="020F0502020204030204"/>
              </a:rPr>
              <a:t>:</a:t>
            </a:r>
            <a:endParaRPr lang="ru-RU" altLang="ru-RU" sz="2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389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38200" y="365126"/>
            <a:ext cx="7514220" cy="665816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  <a:ex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Резидент по ВД с УН письменно сообщает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в НБ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не позднее 60 календарных дней со дня</a:t>
            </a:r>
            <a:r>
              <a:rPr kumimoji="0" lang="ru-RU" sz="20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:</a:t>
            </a:r>
            <a:endParaRPr kumimoji="0" lang="ru-RU" sz="2000" b="0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1592797"/>
            <a:ext cx="7514220" cy="4284476"/>
          </a:xfrm>
          <a:prstGeom prst="rect">
            <a:avLst/>
          </a:prstGeom>
          <a:solidFill>
            <a:sysClr val="window" lastClr="FFFFFF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изменения места постоянного проживания /нахождения – </a:t>
            </a:r>
            <a:r>
              <a:rPr kumimoji="0" lang="ru-RU" alt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 месту нового проживания /нахождения 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 таких изменениях;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внесения изменений и (или) дополнений в ВД по движению капитала, заключения иного ВД или изменений и (или) дополнений к нему, подписания или вступления в силу документов, относящихся к осуществлению операции движения капитала, – </a:t>
            </a:r>
            <a:r>
              <a:rPr kumimoji="0" lang="ru-RU" alt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 месту присвоения УН 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ВД по движению капитала о таких изменениях и (или) дополнениях с представлением копий соответствующих документов;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изменения идентификационных данных ВД по движению капитала – </a:t>
            </a:r>
            <a:r>
              <a:rPr kumimoji="0" lang="ru-RU" alt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 месту присвоения УН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ВД по движению капитала о таких изменениях;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изменения реквизитов счета в иностранном банке – </a:t>
            </a:r>
            <a:r>
              <a:rPr kumimoji="0" lang="ru-RU" alt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 месту присвоения УН 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для счета в иностранном банке о таких изменениях  с представлением копий соответствующих документов;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изменения наименования юридического лица-резидента – о таком изменении </a:t>
            </a:r>
            <a:r>
              <a:rPr kumimoji="0" lang="ru-RU" alt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 месту присвоения УН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для счета в иностранном банке.</a:t>
            </a:r>
          </a:p>
        </p:txBody>
      </p:sp>
    </p:spTree>
    <p:extLst>
      <p:ext uri="{BB962C8B-B14F-4D97-AF65-F5344CB8AC3E}">
        <p14:creationId xmlns:p14="http://schemas.microsoft.com/office/powerpoint/2010/main" val="382498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миджевая_ВСС">
  <a:themeElements>
    <a:clrScheme name="Имиджевая_ВС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Имиджевая_ВСС">
      <a:majorFont>
        <a:latin typeface="FreeSet"/>
        <a:ea typeface=""/>
        <a:cs typeface=""/>
      </a:majorFont>
      <a:minorFont>
        <a:latin typeface="FreeSe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rnd" cmpd="sng" algn="ctr">
          <a:solidFill>
            <a:srgbClr val="006699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rnd" cmpd="sng" algn="ctr">
          <a:solidFill>
            <a:srgbClr val="006699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Имиджевая_ВС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M:\!CENTER\RISK\Adalyat\Имиджевая_ВСС.pot</Template>
  <TotalTime>17915</TotalTime>
  <Words>926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Имиджевая_ВСС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менеджмента</dc:title>
  <dc:creator>женя</dc:creator>
  <dc:description>Авторский тренинг</dc:description>
  <cp:lastModifiedBy>Арынова Асель Айнабековна</cp:lastModifiedBy>
  <cp:revision>282</cp:revision>
  <cp:lastPrinted>2020-01-15T12:07:10Z</cp:lastPrinted>
  <dcterms:created xsi:type="dcterms:W3CDTF">2004-03-15T03:52:40Z</dcterms:created>
  <dcterms:modified xsi:type="dcterms:W3CDTF">2020-01-17T12:26:17Z</dcterms:modified>
</cp:coreProperties>
</file>